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Economica"/>
      <p:regular r:id="rId33"/>
      <p:bold r:id="rId34"/>
      <p:italic r:id="rId35"/>
      <p:boldItalic r:id="rId36"/>
    </p:embeddedFont>
    <p:embeddedFont>
      <p:font typeface="Open Sans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18B8522-2172-4C55-81A9-C6CBF300C23C}">
  <a:tblStyle styleId="{A18B8522-2172-4C55-81A9-C6CBF300C2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13" Type="http://schemas.openxmlformats.org/officeDocument/2006/relationships/slide" Target="slides/slide7.xml"/><Relationship Id="rId39" Type="http://schemas.openxmlformats.org/officeDocument/2006/relationships/font" Target="fonts/OpenSans-italic.fntdata"/><Relationship Id="rId18" Type="http://schemas.openxmlformats.org/officeDocument/2006/relationships/slide" Target="slides/slide12.xml"/><Relationship Id="rId21" Type="http://schemas.openxmlformats.org/officeDocument/2006/relationships/slide" Target="slides/slide15.xml"/><Relationship Id="rId34" Type="http://schemas.openxmlformats.org/officeDocument/2006/relationships/font" Target="fonts/Economica-bold.fntdata"/><Relationship Id="rId42" Type="http://schemas.openxmlformats.org/officeDocument/2006/relationships/customXml" Target="../customXml/item2.xml"/><Relationship Id="rId7" Type="http://schemas.openxmlformats.org/officeDocument/2006/relationships/slide" Target="slides/slide1.xml"/><Relationship Id="rId20" Type="http://schemas.openxmlformats.org/officeDocument/2006/relationships/slide" Target="slides/slide14.xml"/><Relationship Id="rId2" Type="http://schemas.openxmlformats.org/officeDocument/2006/relationships/viewProps" Target="viewProps.xml"/><Relationship Id="rId29" Type="http://schemas.openxmlformats.org/officeDocument/2006/relationships/slide" Target="slides/slide23.xml"/><Relationship Id="rId16" Type="http://schemas.openxmlformats.org/officeDocument/2006/relationships/slide" Target="slides/slide10.xml"/><Relationship Id="rId41" Type="http://schemas.openxmlformats.org/officeDocument/2006/relationships/customXml" Target="../customXml/item1.xml"/><Relationship Id="rId40" Type="http://schemas.openxmlformats.org/officeDocument/2006/relationships/font" Target="fonts/OpenSans-boldItalic.fntdata"/><Relationship Id="rId24" Type="http://schemas.openxmlformats.org/officeDocument/2006/relationships/slide" Target="slides/slide18.xml"/><Relationship Id="rId1" Type="http://schemas.openxmlformats.org/officeDocument/2006/relationships/theme" Target="theme/theme2.xml"/><Relationship Id="rId6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font" Target="fonts/OpenSans-regular.fntdata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36" Type="http://schemas.openxmlformats.org/officeDocument/2006/relationships/font" Target="fonts/Economica-boldItalic.fntdata"/><Relationship Id="rId31" Type="http://schemas.openxmlformats.org/officeDocument/2006/relationships/slide" Target="slides/slide2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22" Type="http://schemas.openxmlformats.org/officeDocument/2006/relationships/slide" Target="slides/slide16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Economica-italic.fntdata"/><Relationship Id="rId14" Type="http://schemas.openxmlformats.org/officeDocument/2006/relationships/slide" Target="slides/slide8.xml"/><Relationship Id="rId43" Type="http://schemas.openxmlformats.org/officeDocument/2006/relationships/customXml" Target="../customXml/item3.xml"/><Relationship Id="rId8" Type="http://schemas.openxmlformats.org/officeDocument/2006/relationships/slide" Target="slides/slide2.xml"/><Relationship Id="rId3" Type="http://schemas.openxmlformats.org/officeDocument/2006/relationships/presProps" Target="presProps.xml"/><Relationship Id="rId25" Type="http://schemas.openxmlformats.org/officeDocument/2006/relationships/slide" Target="slides/slide19.xml"/><Relationship Id="rId33" Type="http://schemas.openxmlformats.org/officeDocument/2006/relationships/font" Target="fonts/Economica-regular.fntdata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8" Type="http://schemas.openxmlformats.org/officeDocument/2006/relationships/font" Target="fonts/Open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63ff0ed3c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63ff0ed3c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04f1c43e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04f1c43e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04f1c43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04f1c43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4f1c43ef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4f1c43e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4f1c43e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4f1c43e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Is used to achieve translation invariance over small spatial shifts in the input image.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04f1c43e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04f1c43e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Is used to achieve translation invariance over small spatial shifts in the input image.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04f1c43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04f1c43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04f1c43e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04f1c43e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Is used to achieve translation invariance over small spatial shifts in the input image.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3ff0ed3c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3ff0ed3c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Is used to achieve translation invariance over small spatial shifts in the input image.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3ff0ed3c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3ff0ed3c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(a) The modular training starts by optimizing the first encoder and decoder weights. The soft-max can be pre-trained or randomly initialized. (b) Once the first pair is trained, we insert an inner deeper encoder-decoder pair and optimize these weights while holding the outer encoder-decoder and soft-max weights fixed. More deeper pairs are then subsequently trained. Note encoder and decoder weights are untied.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3ff0ed3c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3ff0ed3c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623cc8ecd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623cc8ecd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3ff0ed3c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63ff0ed3c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403aa5e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403aa5e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3ff0ed3c2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3ff0ed3c2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4002dcc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4002dcc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4002dcc9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4002dcc9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4002dcc9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4002dcc9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4002dcc9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4002dcc9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23cc8ecd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23cc8ecd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23cc8ecd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23cc8ecd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Some tasks, such as image classification, provide a high-level description of the image by classifying whether certain tags exist. Other tasks like object detection, semantic segmentation and instance segmentation provide more detailed and localised information about the scene.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3cc8ecd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3cc8ecd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3cc8ecd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3cc8ecd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23cc8ecd3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23cc8ecd3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23cc8ecd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23cc8ecd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23cc8ecd3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23cc8ecd3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gif"/><Relationship Id="rId4" Type="http://schemas.openxmlformats.org/officeDocument/2006/relationships/image" Target="../media/image25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1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hyperlink" Target="https://www.cyberailab.com/home/segnet-an-image-segmentation-neural-network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Relationship Id="rId8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mi.eng.cam.ac.uk/projects/segnet/" TargetMode="External"/><Relationship Id="rId4" Type="http://schemas.openxmlformats.org/officeDocument/2006/relationships/hyperlink" Target="https://www.cyberailab.com/home/segnet-an-image-segmentation-neural-network" TargetMode="External"/><Relationship Id="rId5" Type="http://schemas.openxmlformats.org/officeDocument/2006/relationships/hyperlink" Target="http://www.robots.ox.ac.uk/~tvg/publications/2017/CRFMeetCNN4SemanticSegmentation.pdf" TargetMode="External"/><Relationship Id="rId6" Type="http://schemas.openxmlformats.org/officeDocument/2006/relationships/hyperlink" Target="https://neurohive.io/en/popular-networks/vgg16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robots.ox.ac.uk/~tvg/publications/2017/CRFMeetCNN4SemanticSegmentation.pdf" TargetMode="External"/><Relationship Id="rId4" Type="http://schemas.openxmlformats.org/officeDocument/2006/relationships/image" Target="../media/image2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1652877"/>
            <a:ext cx="3054600" cy="79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SegNet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Presenter: Khakim Akhunov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22.10.2019, NTNU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233" y="76200"/>
            <a:ext cx="3555268" cy="33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97" y="76200"/>
            <a:ext cx="3555268" cy="334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22"/>
          <p:cNvCxnSpPr/>
          <p:nvPr/>
        </p:nvCxnSpPr>
        <p:spPr>
          <a:xfrm rot="10800000">
            <a:off x="596825" y="1060693"/>
            <a:ext cx="0" cy="1600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6" name="Google Shape;126;p22"/>
          <p:cNvCxnSpPr/>
          <p:nvPr/>
        </p:nvCxnSpPr>
        <p:spPr>
          <a:xfrm rot="10800000">
            <a:off x="5014055" y="946785"/>
            <a:ext cx="0" cy="16002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403750" y="3593350"/>
            <a:ext cx="36810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Encoding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975750" y="3593350"/>
            <a:ext cx="36810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De</a:t>
            </a: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coding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9113" y="755075"/>
            <a:ext cx="7125775" cy="41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198875"/>
            <a:ext cx="85206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VGG16 architecture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35" name="Google Shape;135;p23"/>
          <p:cNvCxnSpPr/>
          <p:nvPr/>
        </p:nvCxnSpPr>
        <p:spPr>
          <a:xfrm flipH="1" rot="10800000">
            <a:off x="6133075" y="2745150"/>
            <a:ext cx="1288800" cy="29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3"/>
          <p:cNvCxnSpPr/>
          <p:nvPr/>
        </p:nvCxnSpPr>
        <p:spPr>
          <a:xfrm>
            <a:off x="6156100" y="2722050"/>
            <a:ext cx="1245600" cy="34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3"/>
          <p:cNvCxnSpPr/>
          <p:nvPr/>
        </p:nvCxnSpPr>
        <p:spPr>
          <a:xfrm flipH="1" rot="10800000">
            <a:off x="4686050" y="4183425"/>
            <a:ext cx="2436600" cy="2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7810250" cy="29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281250"/>
            <a:ext cx="2526764" cy="1124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2390" y="3337720"/>
            <a:ext cx="2526764" cy="103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70150" y="3205050"/>
            <a:ext cx="1506653" cy="1201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/>
          <p:nvPr/>
        </p:nvSpPr>
        <p:spPr>
          <a:xfrm>
            <a:off x="710900" y="3205975"/>
            <a:ext cx="7471200" cy="17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4"/>
          <p:cNvCxnSpPr/>
          <p:nvPr/>
        </p:nvCxnSpPr>
        <p:spPr>
          <a:xfrm rot="10800000">
            <a:off x="690550" y="2991800"/>
            <a:ext cx="2041500" cy="18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4"/>
          <p:cNvCxnSpPr/>
          <p:nvPr/>
        </p:nvCxnSpPr>
        <p:spPr>
          <a:xfrm rot="10800000">
            <a:off x="1288750" y="2819125"/>
            <a:ext cx="1443300" cy="3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4"/>
          <p:cNvCxnSpPr/>
          <p:nvPr/>
        </p:nvCxnSpPr>
        <p:spPr>
          <a:xfrm rot="10800000">
            <a:off x="2732050" y="2620525"/>
            <a:ext cx="0" cy="57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4"/>
          <p:cNvCxnSpPr/>
          <p:nvPr/>
        </p:nvCxnSpPr>
        <p:spPr>
          <a:xfrm flipH="1" rot="10800000">
            <a:off x="2732050" y="2485400"/>
            <a:ext cx="651000" cy="69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708550" y="4279150"/>
            <a:ext cx="267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3x3conv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2" name="Google Shape;152;p24"/>
          <p:cNvSpPr txBox="1"/>
          <p:nvPr>
            <p:ph idx="1" type="body"/>
          </p:nvPr>
        </p:nvSpPr>
        <p:spPr>
          <a:xfrm>
            <a:off x="3527950" y="4279150"/>
            <a:ext cx="267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Batch Normalization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53" name="Google Shape;153;p24"/>
          <p:cNvSpPr txBox="1"/>
          <p:nvPr>
            <p:ph idx="1" type="body"/>
          </p:nvPr>
        </p:nvSpPr>
        <p:spPr>
          <a:xfrm>
            <a:off x="5890150" y="4279150"/>
            <a:ext cx="267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ReLU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54" name="Google Shape;154;p24"/>
          <p:cNvCxnSpPr/>
          <p:nvPr/>
        </p:nvCxnSpPr>
        <p:spPr>
          <a:xfrm rot="10800000">
            <a:off x="2082700" y="2692650"/>
            <a:ext cx="644400" cy="49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7810250" cy="29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/>
          <p:nvPr/>
        </p:nvSpPr>
        <p:spPr>
          <a:xfrm>
            <a:off x="1561175" y="3205975"/>
            <a:ext cx="2815800" cy="17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1" name="Google Shape;161;p25"/>
          <p:cNvCxnSpPr/>
          <p:nvPr/>
        </p:nvCxnSpPr>
        <p:spPr>
          <a:xfrm rot="10800000">
            <a:off x="1047250" y="2911100"/>
            <a:ext cx="1684800" cy="26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5"/>
          <p:cNvCxnSpPr/>
          <p:nvPr/>
        </p:nvCxnSpPr>
        <p:spPr>
          <a:xfrm rot="10800000">
            <a:off x="1645450" y="2727025"/>
            <a:ext cx="1086600" cy="46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5"/>
          <p:cNvCxnSpPr/>
          <p:nvPr/>
        </p:nvCxnSpPr>
        <p:spPr>
          <a:xfrm rot="10800000">
            <a:off x="2393350" y="2646625"/>
            <a:ext cx="338700" cy="54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1699150" y="4279150"/>
            <a:ext cx="267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2x2 Max-pooling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65" name="Google Shape;16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2750" y="3248888"/>
            <a:ext cx="2001725" cy="1171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6" name="Google Shape;166;p25"/>
          <p:cNvCxnSpPr/>
          <p:nvPr/>
        </p:nvCxnSpPr>
        <p:spPr>
          <a:xfrm flipH="1" rot="10800000">
            <a:off x="2704314" y="2635150"/>
            <a:ext cx="298800" cy="52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25"/>
          <p:cNvCxnSpPr/>
          <p:nvPr/>
        </p:nvCxnSpPr>
        <p:spPr>
          <a:xfrm flipH="1" rot="10800000">
            <a:off x="2715575" y="2450950"/>
            <a:ext cx="1012500" cy="71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7810250" cy="296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3466175" y="3205975"/>
            <a:ext cx="2815800" cy="17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26"/>
          <p:cNvCxnSpPr/>
          <p:nvPr/>
        </p:nvCxnSpPr>
        <p:spPr>
          <a:xfrm rot="10800000">
            <a:off x="4395550" y="2496925"/>
            <a:ext cx="241500" cy="69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6"/>
          <p:cNvCxnSpPr/>
          <p:nvPr/>
        </p:nvCxnSpPr>
        <p:spPr>
          <a:xfrm flipH="1" rot="10800000">
            <a:off x="4637050" y="2623525"/>
            <a:ext cx="391500" cy="56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604150" y="4279150"/>
            <a:ext cx="267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Upsampling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77" name="Google Shape;177;p26"/>
          <p:cNvCxnSpPr/>
          <p:nvPr/>
        </p:nvCxnSpPr>
        <p:spPr>
          <a:xfrm flipH="1" rot="10800000">
            <a:off x="4660225" y="2646550"/>
            <a:ext cx="10815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8" name="Google Shape;17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7200" y="3281250"/>
            <a:ext cx="1314925" cy="119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6"/>
          <p:cNvCxnSpPr/>
          <p:nvPr/>
        </p:nvCxnSpPr>
        <p:spPr>
          <a:xfrm flipH="1" rot="10800000">
            <a:off x="4660225" y="2704050"/>
            <a:ext cx="1841100" cy="48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6"/>
          <p:cNvCxnSpPr/>
          <p:nvPr/>
        </p:nvCxnSpPr>
        <p:spPr>
          <a:xfrm flipH="1" rot="10800000">
            <a:off x="4660225" y="2853550"/>
            <a:ext cx="2451000" cy="31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8839200" cy="342313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>
            <p:ph idx="1" type="body"/>
          </p:nvPr>
        </p:nvSpPr>
        <p:spPr>
          <a:xfrm>
            <a:off x="311700" y="198875"/>
            <a:ext cx="85206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Using pooling indices for upsampling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7" name="Google Shape;187;p27"/>
          <p:cNvSpPr txBox="1"/>
          <p:nvPr>
            <p:ph idx="1" type="body"/>
          </p:nvPr>
        </p:nvSpPr>
        <p:spPr>
          <a:xfrm>
            <a:off x="311700" y="4542275"/>
            <a:ext cx="85206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>
                <a:latin typeface="Economica"/>
                <a:ea typeface="Economica"/>
                <a:cs typeface="Economica"/>
                <a:sym typeface="Economica"/>
              </a:rPr>
              <a:t>Source: </a:t>
            </a:r>
            <a:r>
              <a:rPr lang="ru" sz="11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4"/>
              </a:rPr>
              <a:t>https://www.cyberailab.com/home/segnet-an-image-segmentation-neural-network</a:t>
            </a:r>
            <a:endParaRPr sz="11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710900" y="3205975"/>
            <a:ext cx="7471200" cy="17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7810250" cy="29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0865" y="3349220"/>
            <a:ext cx="2526764" cy="1038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8"/>
          <p:cNvCxnSpPr>
            <a:stCxn id="192" idx="0"/>
          </p:cNvCxnSpPr>
          <p:nvPr/>
        </p:nvCxnSpPr>
        <p:spPr>
          <a:xfrm flipH="1" rot="10800000">
            <a:off x="4446500" y="2646475"/>
            <a:ext cx="938700" cy="55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8"/>
          <p:cNvCxnSpPr>
            <a:stCxn id="192" idx="0"/>
          </p:cNvCxnSpPr>
          <p:nvPr/>
        </p:nvCxnSpPr>
        <p:spPr>
          <a:xfrm flipH="1" rot="10800000">
            <a:off x="4446500" y="2692675"/>
            <a:ext cx="1675200" cy="51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8"/>
          <p:cNvCxnSpPr>
            <a:stCxn id="192" idx="0"/>
          </p:cNvCxnSpPr>
          <p:nvPr/>
        </p:nvCxnSpPr>
        <p:spPr>
          <a:xfrm flipH="1" rot="10800000">
            <a:off x="4446500" y="2796175"/>
            <a:ext cx="2400000" cy="40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8"/>
          <p:cNvCxnSpPr>
            <a:stCxn id="192" idx="0"/>
          </p:cNvCxnSpPr>
          <p:nvPr/>
        </p:nvCxnSpPr>
        <p:spPr>
          <a:xfrm flipH="1" rot="10800000">
            <a:off x="4446500" y="2980075"/>
            <a:ext cx="3044400" cy="22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9" name="Google Shape;199;p28"/>
          <p:cNvSpPr txBox="1"/>
          <p:nvPr>
            <p:ph idx="1" type="body"/>
          </p:nvPr>
        </p:nvSpPr>
        <p:spPr>
          <a:xfrm>
            <a:off x="5130875" y="4350175"/>
            <a:ext cx="267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Batch Normalization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200" name="Google Shape;200;p28"/>
          <p:cNvCxnSpPr>
            <a:stCxn id="192" idx="0"/>
          </p:cNvCxnSpPr>
          <p:nvPr/>
        </p:nvCxnSpPr>
        <p:spPr>
          <a:xfrm flipH="1" rot="10800000">
            <a:off x="4446500" y="2497075"/>
            <a:ext cx="202200" cy="7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" name="Google Shape;2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4849" y="3227725"/>
            <a:ext cx="1374825" cy="128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>
            <p:ph idx="1" type="body"/>
          </p:nvPr>
        </p:nvSpPr>
        <p:spPr>
          <a:xfrm>
            <a:off x="1625675" y="4350175"/>
            <a:ext cx="267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Decoder Filter Bank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03" name="Google Shape;203;p28"/>
          <p:cNvSpPr/>
          <p:nvPr/>
        </p:nvSpPr>
        <p:spPr>
          <a:xfrm>
            <a:off x="3475025" y="3509550"/>
            <a:ext cx="287700" cy="126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/>
        </p:nvSpPr>
        <p:spPr>
          <a:xfrm>
            <a:off x="4867350" y="3205975"/>
            <a:ext cx="3314700" cy="1700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7810250" cy="2964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9"/>
          <p:cNvCxnSpPr/>
          <p:nvPr/>
        </p:nvCxnSpPr>
        <p:spPr>
          <a:xfrm flipH="1" rot="10800000">
            <a:off x="7985650" y="2588750"/>
            <a:ext cx="103500" cy="58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4749875" y="4350175"/>
            <a:ext cx="26778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Softmax classifier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4550" y="3294669"/>
            <a:ext cx="736500" cy="1523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idx="1" type="body"/>
          </p:nvPr>
        </p:nvSpPr>
        <p:spPr>
          <a:xfrm>
            <a:off x="311700" y="198875"/>
            <a:ext cx="85206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Training the SegNet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050" y="755075"/>
            <a:ext cx="4645900" cy="20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1825" y="2761275"/>
            <a:ext cx="6100325" cy="222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4" name="Google Shape;224;p31"/>
          <p:cNvGraphicFramePr/>
          <p:nvPr/>
        </p:nvGraphicFramePr>
        <p:xfrm>
          <a:off x="785650" y="90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{A18B8522-2172-4C55-81A9-C6CBF300C23C}</a:tableStyleId>
              </a:tblPr>
              <a:tblGrid>
                <a:gridCol w="3099300"/>
                <a:gridCol w="1015650"/>
                <a:gridCol w="1486550"/>
                <a:gridCol w="1804350"/>
              </a:tblGrid>
              <a:tr h="3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Variant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Params (M)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Storage multiplier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Inference time (ms)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291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Fixed upsampling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3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Bilinear-Interpolation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0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0.625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24.2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291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Upsampling using max-pooling indices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3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SegNeg-Basic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1.425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52.6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SegNeg-Basic-Encoder Addition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1.425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64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53.0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SegNeg-Basic-SingleChannelDecoder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0.625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33.1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29150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Learning to upsample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hMerge="1"/>
                <a:tc hMerge="1"/>
                <a:tc hMerge="1"/>
              </a:tr>
              <a:tr h="3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FCN-Basic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0.65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11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24.2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FCN-Basic-NoAddition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0.65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n/a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23.8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FCN-Basic-NoDimReduction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1.625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64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44.8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  <a:tr h="32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000">
                          <a:solidFill>
                            <a:schemeClr val="dk1"/>
                          </a:solidFill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FCN-Basic-NoAddition-NoDimReduction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1.625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0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000">
                          <a:latin typeface="Economica"/>
                          <a:ea typeface="Economica"/>
                          <a:cs typeface="Economica"/>
                          <a:sym typeface="Economica"/>
                        </a:rPr>
                        <a:t>43.9</a:t>
                      </a:r>
                      <a:endParaRPr b="1" sz="1000">
                        <a:latin typeface="Economica"/>
                        <a:ea typeface="Economica"/>
                        <a:cs typeface="Economica"/>
                        <a:sym typeface="Economic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11700" y="198875"/>
            <a:ext cx="85206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Comparison of decoder variants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26" name="Google Shape;226;p31"/>
          <p:cNvSpPr/>
          <p:nvPr/>
        </p:nvSpPr>
        <p:spPr>
          <a:xfrm>
            <a:off x="785641" y="2248950"/>
            <a:ext cx="836791" cy="314050"/>
          </a:xfrm>
          <a:custGeom>
            <a:rect b="b" l="l" r="r" t="t"/>
            <a:pathLst>
              <a:path extrusionOk="0" h="12562" w="16482">
                <a:moveTo>
                  <a:pt x="11209" y="0"/>
                </a:moveTo>
                <a:cubicBezTo>
                  <a:pt x="7159" y="0"/>
                  <a:pt x="1145" y="1133"/>
                  <a:pt x="163" y="5063"/>
                </a:cubicBezTo>
                <a:cubicBezTo>
                  <a:pt x="-488" y="7667"/>
                  <a:pt x="1813" y="10970"/>
                  <a:pt x="4305" y="11967"/>
                </a:cubicBezTo>
                <a:cubicBezTo>
                  <a:pt x="8224" y="13536"/>
                  <a:pt x="15249" y="11919"/>
                  <a:pt x="16272" y="7824"/>
                </a:cubicBezTo>
                <a:cubicBezTo>
                  <a:pt x="17115" y="4450"/>
                  <a:pt x="12846" y="0"/>
                  <a:pt x="9368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15925"/>
            <a:ext cx="8520600" cy="183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SegNet: A Deep Convolutional Encoder-Decoder Architecture for Image Segmentation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2154450"/>
            <a:ext cx="8520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Economica"/>
                <a:ea typeface="Economica"/>
                <a:cs typeface="Economica"/>
                <a:sym typeface="Economica"/>
              </a:rPr>
              <a:t>Vijay Badrinarayanan, Alex Kendall, Roberto Cipolla, Senior Member, IEEE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2400">
                <a:latin typeface="Economica"/>
                <a:ea typeface="Economica"/>
                <a:cs typeface="Economica"/>
                <a:sym typeface="Economica"/>
              </a:rPr>
              <a:t>10 Oct 2016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Summary of different decoders analysis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Economica"/>
              <a:buChar char="●"/>
            </a:pPr>
            <a:r>
              <a:rPr b="1" lang="ru" sz="30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</a:t>
            </a: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best performance</a:t>
            </a:r>
            <a:r>
              <a:rPr b="1" lang="ru" sz="30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is achieved </a:t>
            </a: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when encoder feature maps are stored in full</a:t>
            </a:r>
            <a:endParaRPr b="1" sz="3000">
              <a:solidFill>
                <a:srgbClr val="0000FF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Economica"/>
              <a:buChar char="●"/>
            </a:pP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Compressed forms </a:t>
            </a:r>
            <a:r>
              <a:rPr b="1" lang="ru" sz="30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of encoder feature maps can be stored and used for decoding to</a:t>
            </a: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meet memory </a:t>
            </a: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constraints</a:t>
            </a:r>
            <a:endParaRPr b="1" sz="3000">
              <a:solidFill>
                <a:srgbClr val="0000FF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Economica"/>
              <a:buChar char="●"/>
            </a:pP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Larger decoders increase performance</a:t>
            </a:r>
            <a:r>
              <a:rPr b="1" lang="ru" sz="30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for a given encoder netrowork</a:t>
            </a:r>
            <a:endParaRPr b="1" sz="3000">
              <a:solidFill>
                <a:srgbClr val="000000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Schematic representation of different architectures</a:t>
            </a:r>
            <a:endParaRPr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223425"/>
            <a:ext cx="6676072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/>
          <p:nvPr/>
        </p:nvSpPr>
        <p:spPr>
          <a:xfrm>
            <a:off x="2491359" y="2515625"/>
            <a:ext cx="412050" cy="314050"/>
          </a:xfrm>
          <a:custGeom>
            <a:rect b="b" l="l" r="r" t="t"/>
            <a:pathLst>
              <a:path extrusionOk="0" h="12562" w="16482">
                <a:moveTo>
                  <a:pt x="11209" y="0"/>
                </a:moveTo>
                <a:cubicBezTo>
                  <a:pt x="7159" y="0"/>
                  <a:pt x="1145" y="1133"/>
                  <a:pt x="163" y="5063"/>
                </a:cubicBezTo>
                <a:cubicBezTo>
                  <a:pt x="-488" y="7667"/>
                  <a:pt x="1813" y="10970"/>
                  <a:pt x="4305" y="11967"/>
                </a:cubicBezTo>
                <a:cubicBezTo>
                  <a:pt x="8224" y="13536"/>
                  <a:pt x="15249" y="11919"/>
                  <a:pt x="16272" y="7824"/>
                </a:cubicBezTo>
                <a:cubicBezTo>
                  <a:pt x="17115" y="4450"/>
                  <a:pt x="12846" y="0"/>
                  <a:pt x="9368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849" y="914406"/>
            <a:ext cx="3041886" cy="2609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726" y="914400"/>
            <a:ext cx="1012425" cy="26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0348" y="3526794"/>
            <a:ext cx="3117089" cy="64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7500" y="3529375"/>
            <a:ext cx="1012425" cy="6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44365" y="4158917"/>
            <a:ext cx="3053862" cy="64222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>
            <p:ph type="title"/>
          </p:nvPr>
        </p:nvSpPr>
        <p:spPr>
          <a:xfrm>
            <a:off x="4641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Road scene segmentation</a:t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7500" y="4158925"/>
            <a:ext cx="1012425" cy="64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/>
          <p:nvPr/>
        </p:nvSpPr>
        <p:spPr>
          <a:xfrm>
            <a:off x="2262759" y="2439425"/>
            <a:ext cx="412050" cy="314050"/>
          </a:xfrm>
          <a:custGeom>
            <a:rect b="b" l="l" r="r" t="t"/>
            <a:pathLst>
              <a:path extrusionOk="0" h="12562" w="16482">
                <a:moveTo>
                  <a:pt x="11209" y="0"/>
                </a:moveTo>
                <a:cubicBezTo>
                  <a:pt x="7159" y="0"/>
                  <a:pt x="1145" y="1133"/>
                  <a:pt x="163" y="5063"/>
                </a:cubicBezTo>
                <a:cubicBezTo>
                  <a:pt x="-488" y="7667"/>
                  <a:pt x="1813" y="10970"/>
                  <a:pt x="4305" y="11967"/>
                </a:cubicBezTo>
                <a:cubicBezTo>
                  <a:pt x="8224" y="13536"/>
                  <a:pt x="15249" y="11919"/>
                  <a:pt x="16272" y="7824"/>
                </a:cubicBezTo>
                <a:cubicBezTo>
                  <a:pt x="17115" y="4450"/>
                  <a:pt x="12846" y="0"/>
                  <a:pt x="9368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5"/>
          <p:cNvSpPr txBox="1"/>
          <p:nvPr>
            <p:ph type="title"/>
          </p:nvPr>
        </p:nvSpPr>
        <p:spPr>
          <a:xfrm>
            <a:off x="4641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Indoor</a:t>
            </a:r>
            <a:r>
              <a:rPr lang="ru"/>
              <a:t> scene segmentation</a:t>
            </a:r>
            <a:endParaRPr/>
          </a:p>
        </p:txBody>
      </p:sp>
      <p:grpSp>
        <p:nvGrpSpPr>
          <p:cNvPr id="257" name="Google Shape;257;p35"/>
          <p:cNvGrpSpPr/>
          <p:nvPr/>
        </p:nvGrpSpPr>
        <p:grpSpPr>
          <a:xfrm>
            <a:off x="2256589" y="793948"/>
            <a:ext cx="4060921" cy="4019803"/>
            <a:chOff x="152400" y="1071025"/>
            <a:chExt cx="5022785" cy="5858917"/>
          </a:xfrm>
        </p:grpSpPr>
        <p:pic>
          <p:nvPicPr>
            <p:cNvPr id="258" name="Google Shape;258;p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071025"/>
              <a:ext cx="5022785" cy="3920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9" name="Google Shape;259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4991100"/>
              <a:ext cx="5022774" cy="19388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35"/>
          <p:cNvSpPr/>
          <p:nvPr/>
        </p:nvSpPr>
        <p:spPr>
          <a:xfrm>
            <a:off x="2262759" y="2363225"/>
            <a:ext cx="412050" cy="314050"/>
          </a:xfrm>
          <a:custGeom>
            <a:rect b="b" l="l" r="r" t="t"/>
            <a:pathLst>
              <a:path extrusionOk="0" h="12562" w="16482">
                <a:moveTo>
                  <a:pt x="11209" y="0"/>
                </a:moveTo>
                <a:cubicBezTo>
                  <a:pt x="7159" y="0"/>
                  <a:pt x="1145" y="1133"/>
                  <a:pt x="163" y="5063"/>
                </a:cubicBezTo>
                <a:cubicBezTo>
                  <a:pt x="-488" y="7667"/>
                  <a:pt x="1813" y="10970"/>
                  <a:pt x="4305" y="11967"/>
                </a:cubicBezTo>
                <a:cubicBezTo>
                  <a:pt x="8224" y="13536"/>
                  <a:pt x="15249" y="11919"/>
                  <a:pt x="16272" y="7824"/>
                </a:cubicBezTo>
                <a:cubicBezTo>
                  <a:pt x="17115" y="4450"/>
                  <a:pt x="12846" y="0"/>
                  <a:pt x="9368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Conclusion</a:t>
            </a:r>
            <a:endParaRPr/>
          </a:p>
        </p:txBody>
      </p:sp>
      <p:sp>
        <p:nvSpPr>
          <p:cNvPr id="266" name="Google Shape;266;p36"/>
          <p:cNvSpPr txBox="1"/>
          <p:nvPr>
            <p:ph idx="1" type="body"/>
          </p:nvPr>
        </p:nvSpPr>
        <p:spPr>
          <a:xfrm>
            <a:off x="311700" y="1225225"/>
            <a:ext cx="8520600" cy="3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Economica"/>
              <a:buChar char="●"/>
            </a:pPr>
            <a:r>
              <a:rPr b="1" lang="ru" sz="28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SegNet is more efficient</a:t>
            </a:r>
            <a:r>
              <a:rPr b="1" lang="ru" sz="28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compared to other </a:t>
            </a:r>
            <a:r>
              <a:rPr b="1" lang="ru" sz="28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architectures</a:t>
            </a:r>
            <a:r>
              <a:rPr b="1" lang="ru" sz="28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since it </a:t>
            </a:r>
            <a:r>
              <a:rPr b="1" lang="ru" sz="28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only stores the max-pooling indices</a:t>
            </a:r>
            <a:r>
              <a:rPr b="1" lang="ru" sz="28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of the feature maps and uses them in its decoder network </a:t>
            </a:r>
            <a:r>
              <a:rPr b="1" lang="ru" sz="28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to achieve good performance</a:t>
            </a:r>
            <a:endParaRPr b="1" sz="2800">
              <a:solidFill>
                <a:srgbClr val="0000FF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Economica"/>
              <a:buChar char="●"/>
            </a:pPr>
            <a:r>
              <a:rPr b="1" lang="ru" sz="28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On large and well known datasets </a:t>
            </a:r>
            <a:r>
              <a:rPr b="1" lang="ru" sz="28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SegNet performs competitively</a:t>
            </a:r>
            <a:r>
              <a:rPr b="1" lang="ru" sz="28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, achieving high scores for road scene understanding</a:t>
            </a:r>
            <a:endParaRPr b="1" sz="2800">
              <a:solidFill>
                <a:srgbClr val="000000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Economica"/>
              <a:buChar char="●"/>
            </a:pPr>
            <a:r>
              <a:rPr b="1" lang="ru" sz="28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End-to-end learning</a:t>
            </a:r>
            <a:r>
              <a:rPr b="1" lang="ru" sz="2800">
                <a:solidFill>
                  <a:srgbClr val="000000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of deep segmentation architectures is a </a:t>
            </a:r>
            <a:r>
              <a:rPr b="1" lang="ru" sz="28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harder challenge</a:t>
            </a:r>
            <a:endParaRPr b="1" sz="2800">
              <a:solidFill>
                <a:srgbClr val="0000FF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References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AutoNum type="arabicParenR"/>
            </a:pPr>
            <a:r>
              <a:rPr lang="ru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3"/>
              </a:rPr>
              <a:t>http://mi.eng.cam.ac.uk/projects/segnet/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AutoNum type="arabicParenR"/>
            </a:pPr>
            <a:r>
              <a:rPr lang="ru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4"/>
              </a:rPr>
              <a:t>https://www.cyberailab.com/home/segnet-an-image-segmentation-neural-network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AutoNum type="arabicParenR"/>
            </a:pPr>
            <a:r>
              <a:rPr lang="ru" u="sng">
                <a:solidFill>
                  <a:schemeClr val="accent5"/>
                </a:solidFill>
                <a:latin typeface="Economica"/>
                <a:ea typeface="Economica"/>
                <a:cs typeface="Economica"/>
                <a:sym typeface="Economica"/>
                <a:hlinkClick r:id="rId5"/>
              </a:rPr>
              <a:t>http://www.robots.ox.ac.uk/~tvg/publications/2017/CRFMeetCNN4SemanticSegmentation.pdf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Economica"/>
              <a:buAutoNum type="arabicParenR"/>
            </a:pPr>
            <a:r>
              <a:rPr lang="ru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6"/>
              </a:rPr>
              <a:t>https://neurohive.io/en/popular-networks/vgg16/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Questions?</a:t>
            </a:r>
            <a:endParaRPr/>
          </a:p>
        </p:txBody>
      </p:sp>
      <p:pic>
        <p:nvPicPr>
          <p:cNvPr id="278" name="Google Shape;27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5425"/>
            <a:ext cx="883920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What Semantic Segmentation is?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The process of assigning a label to every pixel in the image. </a:t>
            </a:r>
            <a:endParaRPr b="1" sz="3000">
              <a:solidFill>
                <a:srgbClr val="0000FF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3000"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Semantic segmentation treats multiple objects of the same class as a single entity.</a:t>
            </a:r>
            <a:endParaRPr b="1"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4542275"/>
            <a:ext cx="8520600" cy="3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100">
                <a:latin typeface="Economica"/>
                <a:ea typeface="Economica"/>
                <a:cs typeface="Economica"/>
                <a:sym typeface="Economica"/>
              </a:rPr>
              <a:t>Source: </a:t>
            </a:r>
            <a:r>
              <a:rPr lang="ru" sz="1100" u="sng">
                <a:solidFill>
                  <a:schemeClr val="hlink"/>
                </a:solidFill>
                <a:latin typeface="Economica"/>
                <a:ea typeface="Economica"/>
                <a:cs typeface="Economica"/>
                <a:sym typeface="Economica"/>
                <a:hlinkClick r:id="rId3"/>
              </a:rPr>
              <a:t>http://www.robots.ox.ac.uk/~tvg/publications/2017/CRFMeetCNN4SemanticSegmentation.pdf</a:t>
            </a:r>
            <a:endParaRPr sz="11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43000"/>
            <a:ext cx="8839198" cy="338991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98875"/>
            <a:ext cx="85206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Example of various Scene Understanding tasks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What SegNet is?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latin typeface="Economica"/>
                <a:ea typeface="Economica"/>
                <a:cs typeface="Economica"/>
                <a:sym typeface="Economica"/>
              </a:rPr>
              <a:t>Novel and practical deep fully convolutional neural network architecture for semantic pixel-wise segmentation.</a:t>
            </a:r>
            <a:endParaRPr b="1"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SegNet = (Encoder + Decoder) + Pixel-Wise Classification layer</a:t>
            </a:r>
            <a:endParaRPr b="1" sz="2400">
              <a:solidFill>
                <a:srgbClr val="0000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ru" sz="2400">
                <a:latin typeface="Economica"/>
                <a:ea typeface="Economica"/>
                <a:cs typeface="Economica"/>
                <a:sym typeface="Economica"/>
              </a:rPr>
              <a:t>It is primarily motivated by road scene understanding applications which require the ability to model appearance (road, building), shape (cars, pedestrians) and understand the spatial-relationship (context) between different classes such as road and side-walk.</a:t>
            </a:r>
            <a:endParaRPr b="1" sz="24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38200"/>
            <a:ext cx="8851075" cy="26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2062975" y="2539700"/>
            <a:ext cx="2286000" cy="479875"/>
          </a:xfrm>
          <a:custGeom>
            <a:rect b="b" l="l" r="r" t="t"/>
            <a:pathLst>
              <a:path extrusionOk="0" h="19195" w="91440">
                <a:moveTo>
                  <a:pt x="0" y="17284"/>
                </a:moveTo>
                <a:cubicBezTo>
                  <a:pt x="2698" y="21332"/>
                  <a:pt x="10052" y="17586"/>
                  <a:pt x="14497" y="15611"/>
                </a:cubicBezTo>
                <a:cubicBezTo>
                  <a:pt x="23690" y="11526"/>
                  <a:pt x="34017" y="10250"/>
                  <a:pt x="44047" y="9478"/>
                </a:cubicBezTo>
                <a:cubicBezTo>
                  <a:pt x="55448" y="8600"/>
                  <a:pt x="66713" y="6435"/>
                  <a:pt x="78059" y="5018"/>
                </a:cubicBezTo>
                <a:cubicBezTo>
                  <a:pt x="82786" y="4428"/>
                  <a:pt x="91440" y="4764"/>
                  <a:pt x="91440" y="0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5" name="Google Shape;95;p18"/>
          <p:cNvSpPr/>
          <p:nvPr/>
        </p:nvSpPr>
        <p:spPr>
          <a:xfrm>
            <a:off x="4474425" y="2595450"/>
            <a:ext cx="2174500" cy="418175"/>
          </a:xfrm>
          <a:custGeom>
            <a:rect b="b" l="l" r="r" t="t"/>
            <a:pathLst>
              <a:path extrusionOk="0" h="16727" w="86980">
                <a:moveTo>
                  <a:pt x="0" y="0"/>
                </a:moveTo>
                <a:cubicBezTo>
                  <a:pt x="3251" y="0"/>
                  <a:pt x="5279" y="3989"/>
                  <a:pt x="8363" y="5018"/>
                </a:cubicBezTo>
                <a:cubicBezTo>
                  <a:pt x="17047" y="7914"/>
                  <a:pt x="26803" y="5584"/>
                  <a:pt x="35684" y="7806"/>
                </a:cubicBezTo>
                <a:cubicBezTo>
                  <a:pt x="42718" y="9566"/>
                  <a:pt x="50944" y="5120"/>
                  <a:pt x="57429" y="8363"/>
                </a:cubicBezTo>
                <a:cubicBezTo>
                  <a:pt x="60657" y="9977"/>
                  <a:pt x="64522" y="9719"/>
                  <a:pt x="68023" y="10594"/>
                </a:cubicBezTo>
                <a:cubicBezTo>
                  <a:pt x="73280" y="11907"/>
                  <a:pt x="77659" y="16727"/>
                  <a:pt x="83077" y="16727"/>
                </a:cubicBezTo>
                <a:cubicBezTo>
                  <a:pt x="84492" y="16727"/>
                  <a:pt x="86980" y="16469"/>
                  <a:pt x="86980" y="15054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" name="Google Shape;96;p18"/>
          <p:cNvSpPr txBox="1"/>
          <p:nvPr/>
        </p:nvSpPr>
        <p:spPr>
          <a:xfrm>
            <a:off x="460000" y="3594400"/>
            <a:ext cx="3707700" cy="11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Economica"/>
                <a:ea typeface="Economica"/>
                <a:cs typeface="Economica"/>
                <a:sym typeface="Economica"/>
              </a:rPr>
              <a:t>1 - encoder network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Economica"/>
                <a:ea typeface="Economica"/>
                <a:cs typeface="Economica"/>
                <a:sym typeface="Economica"/>
              </a:rPr>
              <a:t>2 - decoder network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Economica"/>
                <a:ea typeface="Economica"/>
                <a:cs typeface="Economica"/>
                <a:sym typeface="Economica"/>
              </a:rPr>
              <a:t>3 - pixel-wise classification layer</a:t>
            </a:r>
            <a:endParaRPr sz="2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98875"/>
            <a:ext cx="85206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SegNet architecture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Main motivations behind SegNet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Retain boundary information</a:t>
            </a:r>
            <a:r>
              <a:rPr b="1" lang="ru" sz="3000"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in the extracted image representation</a:t>
            </a:r>
            <a:endParaRPr b="1" sz="3000"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Efficient</a:t>
            </a:r>
            <a:r>
              <a:rPr b="1" lang="ru" sz="3000"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in terms of both </a:t>
            </a: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memory and computation time</a:t>
            </a:r>
            <a:endParaRPr b="1" sz="3000">
              <a:solidFill>
                <a:srgbClr val="0000FF"/>
              </a:solidFill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Font typeface="Economica"/>
              <a:buChar char="●"/>
            </a:pP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Able to train</a:t>
            </a:r>
            <a:r>
              <a:rPr b="1" lang="ru" sz="3000"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end-to-end using </a:t>
            </a:r>
            <a:r>
              <a:rPr b="1" lang="ru" sz="3000">
                <a:solidFill>
                  <a:srgbClr val="0000FF"/>
                </a:solidFill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efficient</a:t>
            </a:r>
            <a:r>
              <a:rPr b="1" lang="ru" sz="3000">
                <a:highlight>
                  <a:srgbClr val="FFFFFF"/>
                </a:highlight>
                <a:latin typeface="Economica"/>
                <a:ea typeface="Economica"/>
                <a:cs typeface="Economica"/>
                <a:sym typeface="Economica"/>
              </a:rPr>
              <a:t> weight update technique</a:t>
            </a:r>
            <a:endParaRPr b="1" sz="3000">
              <a:highlight>
                <a:srgbClr val="FFFFFF"/>
              </a:highlight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20"/>
          <p:cNvGrpSpPr/>
          <p:nvPr/>
        </p:nvGrpSpPr>
        <p:grpSpPr>
          <a:xfrm>
            <a:off x="1794467" y="827868"/>
            <a:ext cx="5495650" cy="3908328"/>
            <a:chOff x="228600" y="76200"/>
            <a:chExt cx="4657725" cy="4733925"/>
          </a:xfrm>
        </p:grpSpPr>
        <p:pic>
          <p:nvPicPr>
            <p:cNvPr id="109" name="Google Shape;109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76200"/>
              <a:ext cx="1562100" cy="4733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90700" y="104775"/>
              <a:ext cx="3095625" cy="4705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98875"/>
            <a:ext cx="8520600" cy="5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000">
                <a:latin typeface="Economica"/>
                <a:ea typeface="Economica"/>
                <a:cs typeface="Economica"/>
                <a:sym typeface="Economica"/>
              </a:rPr>
              <a:t>SegNet predictions on road scenes and indoor scenes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1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462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5672800" y="4280500"/>
            <a:ext cx="920700" cy="5178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/>
          <p:nvPr/>
        </p:nvSpPr>
        <p:spPr>
          <a:xfrm>
            <a:off x="7053625" y="2186275"/>
            <a:ext cx="172500" cy="115200"/>
          </a:xfrm>
          <a:prstGeom prst="rtTriangl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4D10E4A8309459E4C8E8AB35955F0" ma:contentTypeVersion="" ma:contentTypeDescription="Create a new document." ma:contentTypeScope="" ma:versionID="41e164bb5a535904c58fadaf6c8cb4c4">
  <xsd:schema xmlns:xsd="http://www.w3.org/2001/XMLSchema" xmlns:xs="http://www.w3.org/2001/XMLSchema" xmlns:p="http://schemas.microsoft.com/office/2006/metadata/properties" xmlns:ns2="3011bd27-670b-40e8-bfc7-267b8eb171af" xmlns:ns3="f00a7557-192b-40ee-82fa-50b7af794bf6" xmlns:ns4="a1e6ce1e-028e-4ef7-a0c6-7ba998e8b60a" targetNamespace="http://schemas.microsoft.com/office/2006/metadata/properties" ma:root="true" ma:fieldsID="a394201d3368b68d609ca73d470d57d8" ns2:_="" ns3:_="" ns4:_="">
    <xsd:import namespace="3011bd27-670b-40e8-bfc7-267b8eb171af"/>
    <xsd:import namespace="f00a7557-192b-40ee-82fa-50b7af794bf6"/>
    <xsd:import namespace="a1e6ce1e-028e-4ef7-a0c6-7ba998e8b60a"/>
    <xsd:element name="properties">
      <xsd:complexType>
        <xsd:sequence>
          <xsd:element name="documentManagement">
            <xsd:complexType>
              <xsd:all>
                <xsd:element ref="ns2:TeamSiteNam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1bd27-670b-40e8-bfc7-267b8eb171af" elementFormDefault="qualified">
    <xsd:import namespace="http://schemas.microsoft.com/office/2006/documentManagement/types"/>
    <xsd:import namespace="http://schemas.microsoft.com/office/infopath/2007/PartnerControls"/>
    <xsd:element name="TeamSiteName" ma:index="8" nillable="true" ma:displayName="TeamSite" ma:default="TDT 17" ma:internalName="TeamSite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a7557-192b-40ee-82fa-50b7af794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6ce1e-028e-4ef7-a0c6-7ba998e8b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iteName xmlns="3011bd27-670b-40e8-bfc7-267b8eb171af">TDT 17</TeamSiteName>
  </documentManagement>
</p:properties>
</file>

<file path=customXml/itemProps1.xml><?xml version="1.0" encoding="utf-8"?>
<ds:datastoreItem xmlns:ds="http://schemas.openxmlformats.org/officeDocument/2006/customXml" ds:itemID="{63C1DD20-77B1-494D-BB65-1D445FE04B82}"/>
</file>

<file path=customXml/itemProps2.xml><?xml version="1.0" encoding="utf-8"?>
<ds:datastoreItem xmlns:ds="http://schemas.openxmlformats.org/officeDocument/2006/customXml" ds:itemID="{2D41D7C9-3520-4E0E-BC47-D262508E53B3}"/>
</file>

<file path=customXml/itemProps3.xml><?xml version="1.0" encoding="utf-8"?>
<ds:datastoreItem xmlns:ds="http://schemas.openxmlformats.org/officeDocument/2006/customXml" ds:itemID="{D228FCB8-8A6C-4388-9A0E-BCC17044A169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0x0101004714D10E4A8309459E4C8E8AB35955F0</vt:lpwstr>
  </property>
</Properties>
</file>